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30" r:id="rId2"/>
    <p:sldId id="444" r:id="rId3"/>
    <p:sldId id="446" r:id="rId4"/>
    <p:sldId id="445" r:id="rId5"/>
  </p:sldIdLst>
  <p:sldSz cx="12192000" cy="6858000"/>
  <p:notesSz cx="7315200" cy="96012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 Bergeron" initials="MB" lastIdx="18" clrIdx="0"/>
  <p:cmAuthor id="2" name="Michel Bergeron" initials="MB [2]" lastIdx="1" clrIdx="1"/>
  <p:cmAuthor id="3" name="Michel Bergeron" initials="MB [3]" lastIdx="1" clrIdx="2"/>
  <p:cmAuthor id="4" name="Michel Bergeron" initials="MB [4]" lastIdx="1" clrIdx="3"/>
  <p:cmAuthor id="5" name="Michel Bergeron" initials="MB [5]" lastIdx="1" clrIdx="4"/>
  <p:cmAuthor id="6" name="Michel Bergeron" initials="MB [6]" lastIdx="1" clrIdx="5"/>
  <p:cmAuthor id="7" name="Michel Bergeron" initials="MB [7]" lastIdx="1" clrIdx="6"/>
  <p:cmAuthor id="8" name="Michel Bergeron" initials="MB [8]" lastIdx="1" clrIdx="7"/>
  <p:cmAuthor id="9" name="Michel Bergeron" initials="MB [9]" lastIdx="1" clrIdx="8"/>
  <p:cmAuthor id="10" name="Michel Bergeron" initials="MB [10]" lastIdx="1" clrIdx="9"/>
  <p:cmAuthor id="11" name="Michel Bergeron" initials="MB [11]" lastIdx="1" clrIdx="10"/>
  <p:cmAuthor id="12" name="Michel Bergeron" initials="MB [12]" lastIdx="1" clrIdx="11"/>
  <p:cmAuthor id="13" name="Michel Bergeron" initials="MB [13]" lastIdx="1" clrIdx="12"/>
  <p:cmAuthor id="14" name="Michel Bergeron" initials="MB [14]" lastIdx="1" clrIdx="13"/>
  <p:cmAuthor id="15" name="Michel Bergeron" initials="MB [15]" lastIdx="1" clrIdx="14"/>
  <p:cmAuthor id="16" name="Michel Bergeron" initials="MB [16]" lastIdx="1" clrIdx="15"/>
  <p:cmAuthor id="17" name="Michel Bergeron" initials="MB [17]" lastIdx="1" clrIdx="16"/>
  <p:cmAuthor id="18" name="Jean-Francois Poliquin" initials="JP" lastIdx="7" clrIdx="17"/>
  <p:cmAuthor id="19" name="Pierre Gagné" initials="PG" lastIdx="34" clrIdx="18"/>
  <p:cmAuthor id="20" name="Marie-Andree Cournoyer" initials="MC" lastIdx="29" clrIdx="19"/>
  <p:cmAuthor id="21" name="Utilisateur de Microsoft Office" initials="Office" lastIdx="4" clrIdx="20"/>
  <p:cmAuthor id="22" name="Utilisateur de Microsoft Office" initials="Office [2]" lastIdx="1" clrIdx="21"/>
  <p:cmAuthor id="23" name="Utilisateur de Microsoft Office" initials="Office [3]" lastIdx="1" clrIdx="22"/>
  <p:cmAuthor id="24" name="Utilisateur de Microsoft Office" initials="Office [4]" lastIdx="1" clrIdx="23"/>
  <p:cmAuthor id="25" name="Utilisateur de Microsoft Office" initials="Office [5]" lastIdx="1" clrIdx="24"/>
  <p:cmAuthor id="26" name="Utilisateur de Microsoft Office" initials="Office [6]" lastIdx="1" clrIdx="25"/>
  <p:cmAuthor id="27" name="Normand Pilotte" initials="" lastIdx="0" clrIdx="26"/>
  <p:cmAuthor id="28" name="Marie-Andrée Cournoyer" initials="MAC" lastIdx="12" clrIdx="27">
    <p:extLst>
      <p:ext uri="{19B8F6BF-5375-455C-9EA6-DF929625EA0E}">
        <p15:presenceInfo xmlns:p15="http://schemas.microsoft.com/office/powerpoint/2012/main" userId="60a53ff3a596131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F4"/>
    <a:srgbClr val="E6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8" autoAdjust="0"/>
    <p:restoredTop sz="94870" autoAdjust="0"/>
  </p:normalViewPr>
  <p:slideViewPr>
    <p:cSldViewPr snapToGrid="0">
      <p:cViewPr varScale="1">
        <p:scale>
          <a:sx n="69" d="100"/>
          <a:sy n="69" d="100"/>
        </p:scale>
        <p:origin x="7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60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57" d="100"/>
          <a:sy n="157" d="100"/>
        </p:scale>
        <p:origin x="-6512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981E1-A754-479B-A7E9-35656A8DB414}" type="datetimeFigureOut">
              <a:rPr lang="fr-CA" smtClean="0"/>
              <a:t>2023-04-28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120189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93DBA-8746-4306-A2A7-AB30D720F7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4493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DE99CE9-C906-4A2E-9560-E857955A521E}" type="datetimeFigureOut">
              <a:rPr lang="fr-CA"/>
              <a:pPr>
                <a:defRPr/>
              </a:pPr>
              <a:t>2023-04-28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fr-CA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63A5B2F-C25D-4292-80E0-31862CD00E8F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4807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A5B2F-C25D-4292-80E0-31862CD00E8F}" type="slidenum">
              <a:rPr lang="fr-CA" smtClean="0"/>
              <a:pPr>
                <a:defRPr/>
              </a:pPr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5302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77875" y="1200150"/>
            <a:ext cx="5759450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CA" alt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6BECFE-845A-4D6A-94D9-BDF5759F75DB}" type="slidenum">
              <a:rPr lang="fr-CA" smtClean="0"/>
              <a:pPr>
                <a:defRPr/>
              </a:pPr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48146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77875" y="1200150"/>
            <a:ext cx="5759450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CA" alt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6BECFE-845A-4D6A-94D9-BDF5759F75DB}" type="slidenum">
              <a:rPr lang="fr-CA" smtClean="0"/>
              <a:pPr>
                <a:defRPr/>
              </a:pPr>
              <a:t>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085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66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02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6D59B5-A280-FD33-94CC-02CEEC33C85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67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3" r:id="rId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65E5F1-F00C-484E-A646-D7BD07F3AAD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60947" y="6124076"/>
            <a:ext cx="2514600" cy="597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8CF105FA-2D6B-420F-832E-CD7EB33B9137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1446305"/>
            <a:ext cx="12192000" cy="83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États financiers 2022 (faits saillants)</a:t>
            </a:r>
          </a:p>
        </p:txBody>
      </p:sp>
      <p:graphicFrame>
        <p:nvGraphicFramePr>
          <p:cNvPr id="9" name="Espace réservé du contenu 3">
            <a:extLst>
              <a:ext uri="{FF2B5EF4-FFF2-40B4-BE49-F238E27FC236}">
                <a16:creationId xmlns:a16="http://schemas.microsoft.com/office/drawing/2014/main" id="{A2A578D7-37F1-44F1-A86D-76633F8282AC}"/>
              </a:ext>
            </a:extLst>
          </p:cNvPr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21044600"/>
              </p:ext>
            </p:extLst>
          </p:nvPr>
        </p:nvGraphicFramePr>
        <p:xfrm>
          <a:off x="3115797" y="2778723"/>
          <a:ext cx="5486400" cy="2729453"/>
        </p:xfrm>
        <a:graphic>
          <a:graphicData uri="http://schemas.openxmlformats.org/drawingml/2006/table">
            <a:tbl>
              <a:tblPr firstRow="1" band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3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Produits        </a:t>
                      </a:r>
                      <a:r>
                        <a:rPr lang="fr-CA" sz="32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</a:t>
                      </a:r>
                      <a:endParaRPr lang="fr-CA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CA" sz="3200" b="0" baseline="0" dirty="0">
                          <a:solidFill>
                            <a:schemeClr val="tx1"/>
                          </a:solidFill>
                        </a:rPr>
                        <a:t>345 578 $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6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3200" baseline="0" dirty="0"/>
                        <a:t>Charges        </a:t>
                      </a:r>
                      <a:r>
                        <a:rPr lang="fr-CA" sz="3200" dirty="0">
                          <a:sym typeface="Wingdings" panose="05000000000000000000" pitchFamily="2" charset="2"/>
                        </a:rPr>
                        <a:t></a:t>
                      </a:r>
                      <a:endParaRPr lang="fr-CA" sz="3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CA" sz="3200" baseline="0" dirty="0"/>
                        <a:t>333 038 $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3200" baseline="0" dirty="0"/>
                        <a:t>Écart             </a:t>
                      </a:r>
                      <a:r>
                        <a:rPr lang="fr-CA" sz="3200" dirty="0">
                          <a:sym typeface="Wingdings" panose="05000000000000000000" pitchFamily="2" charset="2"/>
                        </a:rPr>
                        <a:t></a:t>
                      </a:r>
                      <a:endParaRPr lang="fr-CA" sz="3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CA" sz="3200" baseline="0" dirty="0"/>
                        <a:t>12 540 $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C46C7B6A-F453-4576-B42D-F431FD3C78A2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0833056" y="6356352"/>
            <a:ext cx="1358943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E4831DA-3BD4-4592-ABA3-CB3CADFB416E}" type="slidenum">
              <a:rPr lang="fr-CA" sz="2000" smtClean="0"/>
              <a:pPr>
                <a:defRPr/>
              </a:pPr>
              <a:t>1</a:t>
            </a:fld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98174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9A0DA49-F8EE-4B50-B119-6D034181216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69872" y="6236415"/>
            <a:ext cx="2445249" cy="3651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0" y="1133475"/>
            <a:ext cx="12192000" cy="1762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algn="ctr" eaLnBrk="1" fontAlgn="auto" hangingPunct="1">
              <a:spcBef>
                <a:spcPts val="1000"/>
              </a:spcBef>
              <a:spcAft>
                <a:spcPts val="0"/>
              </a:spcAft>
              <a:defRPr/>
            </a:pPr>
            <a:r>
              <a:rPr lang="fr-CA" i="1" dirty="0"/>
              <a:t>États financiers 2022 </a:t>
            </a:r>
            <a:r>
              <a:rPr lang="fr-CA" sz="4000" i="1" dirty="0"/>
              <a:t>(faits saillants)</a:t>
            </a:r>
            <a:br>
              <a:rPr lang="fr-CA" sz="4800" i="1" dirty="0"/>
            </a:br>
            <a:r>
              <a:rPr lang="fr-CA" sz="3100" dirty="0"/>
              <a:t>État des résultats</a:t>
            </a:r>
            <a:br>
              <a:rPr lang="fr-CA" sz="3100" dirty="0"/>
            </a:br>
            <a:r>
              <a:rPr lang="fr-CA" sz="3100" dirty="0"/>
              <a:t>Détails des charges par fonctions / activités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D0FB60-338B-4B17-881E-5CF7B8E299E8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87271483"/>
              </p:ext>
            </p:extLst>
          </p:nvPr>
        </p:nvGraphicFramePr>
        <p:xfrm>
          <a:off x="939567" y="2891913"/>
          <a:ext cx="10167457" cy="3348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9571">
                  <a:extLst>
                    <a:ext uri="{9D8B030D-6E8A-4147-A177-3AD203B41FA5}">
                      <a16:colId xmlns:a16="http://schemas.microsoft.com/office/drawing/2014/main" val="395565293"/>
                    </a:ext>
                  </a:extLst>
                </a:gridCol>
                <a:gridCol w="2598591">
                  <a:extLst>
                    <a:ext uri="{9D8B030D-6E8A-4147-A177-3AD203B41FA5}">
                      <a16:colId xmlns:a16="http://schemas.microsoft.com/office/drawing/2014/main" val="3584346415"/>
                    </a:ext>
                  </a:extLst>
                </a:gridCol>
                <a:gridCol w="1299295">
                  <a:extLst>
                    <a:ext uri="{9D8B030D-6E8A-4147-A177-3AD203B41FA5}">
                      <a16:colId xmlns:a16="http://schemas.microsoft.com/office/drawing/2014/main" val="1354661892"/>
                    </a:ext>
                  </a:extLst>
                </a:gridCol>
              </a:tblGrid>
              <a:tr h="365465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Ristournes aux associations territoriales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       76 954  $ 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23,1</a:t>
                      </a:r>
                      <a:r>
                        <a:rPr lang="fr-C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CA" sz="2400" u="none" strike="noStrike" dirty="0">
                          <a:effectLst/>
                        </a:rPr>
                        <a:t>%</a:t>
                      </a:r>
                      <a:endParaRPr lang="en-CA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277282978"/>
                  </a:ext>
                </a:extLst>
              </a:tr>
              <a:tr h="365465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>
                          <a:effectLst/>
                        </a:rPr>
                        <a:t>Communications avec les membres</a:t>
                      </a:r>
                      <a:endParaRPr lang="en-CA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       114 095 $ 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34,3</a:t>
                      </a:r>
                      <a:r>
                        <a:rPr lang="fr-C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CA" sz="2400" u="none" strike="noStrike" dirty="0">
                          <a:effectLst/>
                        </a:rPr>
                        <a:t>%</a:t>
                      </a:r>
                      <a:endParaRPr lang="en-CA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3395164395"/>
                  </a:ext>
                </a:extLst>
              </a:tr>
              <a:tr h="365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>
                          <a:effectLst/>
                        </a:rPr>
                        <a:t>Partenariats et services aux membres</a:t>
                      </a:r>
                      <a:endParaRPr lang="fr-FR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       49 327 $ 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14,8</a:t>
                      </a:r>
                      <a:r>
                        <a:rPr lang="fr-C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CA" sz="2400" u="none" strike="noStrike" dirty="0">
                          <a:effectLst/>
                        </a:rPr>
                        <a:t>%</a:t>
                      </a:r>
                      <a:endParaRPr lang="en-CA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1843018666"/>
                  </a:ext>
                </a:extLst>
              </a:tr>
              <a:tr h="193199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Administration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       42 923 $ 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12,9</a:t>
                      </a:r>
                      <a:r>
                        <a:rPr lang="fr-C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CA" sz="2400" u="none" strike="noStrike" dirty="0">
                          <a:effectLst/>
                        </a:rPr>
                        <a:t>%</a:t>
                      </a:r>
                      <a:endParaRPr lang="en-CA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2539599217"/>
                  </a:ext>
                </a:extLst>
              </a:tr>
              <a:tr h="365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>
                          <a:effectLst/>
                        </a:rPr>
                        <a:t>Gouvernance et développement de l'organisation</a:t>
                      </a:r>
                      <a:endParaRPr lang="fr-FR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       42 412 $ 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12,7</a:t>
                      </a:r>
                      <a:r>
                        <a:rPr lang="fr-C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CA" sz="2400" u="none" strike="noStrike" dirty="0">
                          <a:effectLst/>
                        </a:rPr>
                        <a:t>%</a:t>
                      </a:r>
                      <a:endParaRPr lang="en-CA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1511398884"/>
                  </a:ext>
                </a:extLst>
              </a:tr>
              <a:tr h="193199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>
                          <a:effectLst/>
                        </a:rPr>
                        <a:t>Promotion et défense des droits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         5 540 $ 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1,7</a:t>
                      </a:r>
                      <a:r>
                        <a:rPr lang="fr-C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CA" sz="2400" u="none" strike="noStrike" dirty="0">
                          <a:effectLst/>
                        </a:rPr>
                        <a:t>%</a:t>
                      </a:r>
                      <a:endParaRPr lang="en-CA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145542381"/>
                  </a:ext>
                </a:extLst>
              </a:tr>
              <a:tr h="365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>
                          <a:effectLst/>
                        </a:rPr>
                        <a:t>Immobilisations acquises à même les produits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             1 787  $ 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0,5</a:t>
                      </a:r>
                      <a:r>
                        <a:rPr lang="fr-C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CA" sz="2400" u="none" strike="noStrike" dirty="0">
                          <a:effectLst/>
                        </a:rPr>
                        <a:t>%</a:t>
                      </a:r>
                      <a:endParaRPr lang="en-CA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3059878315"/>
                  </a:ext>
                </a:extLst>
              </a:tr>
              <a:tr h="196914">
                <a:tc>
                  <a:txBody>
                    <a:bodyPr/>
                    <a:lstStyle/>
                    <a:p>
                      <a:pPr algn="l" fontAlgn="b"/>
                      <a:endParaRPr lang="en-C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2352557621"/>
                  </a:ext>
                </a:extLst>
              </a:tr>
              <a:tr h="196914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>
                          <a:effectLst/>
                        </a:rPr>
                        <a:t>Total des charges :</a:t>
                      </a:r>
                      <a:endParaRPr lang="en-CA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  333 038 $ 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100</a:t>
                      </a:r>
                      <a:r>
                        <a:rPr lang="fr-C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CA" sz="2400" u="none" strike="noStrike" dirty="0">
                          <a:effectLst/>
                        </a:rPr>
                        <a:t>%</a:t>
                      </a:r>
                      <a:endParaRPr lang="en-CA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1934510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82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8924F8-CD40-48FC-A488-435FB535B39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29175" y="1382885"/>
            <a:ext cx="11090246" cy="26468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CA" sz="3600" i="1" dirty="0">
                <a:latin typeface="Calibri"/>
                <a:cs typeface="Calibri"/>
              </a:rPr>
              <a:t>Faits saillants de l’exercice financier</a:t>
            </a:r>
          </a:p>
          <a:p>
            <a:endParaRPr lang="fr-CA" dirty="0"/>
          </a:p>
          <a:p>
            <a:pPr marL="457200" indent="-457200">
              <a:buFontTx/>
              <a:buChar char="-"/>
            </a:pPr>
            <a:r>
              <a:rPr lang="fr-CA" sz="2800" dirty="0">
                <a:latin typeface="+mj-lt"/>
              </a:rPr>
              <a:t>Augmentation des conférences thématiques</a:t>
            </a:r>
          </a:p>
          <a:p>
            <a:pPr marL="457200" indent="-457200">
              <a:buFontTx/>
              <a:buChar char="-"/>
            </a:pPr>
            <a:endParaRPr lang="fr-CA" sz="2800" dirty="0"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fr-CA" sz="2800" dirty="0">
                <a:latin typeface="+mj-lt"/>
              </a:rPr>
              <a:t>Diminution des CA et CE en présentiel</a:t>
            </a:r>
          </a:p>
          <a:p>
            <a:pPr marL="457200" indent="-457200">
              <a:buFontTx/>
              <a:buChar char="-"/>
            </a:pPr>
            <a:endParaRPr lang="fr-CA" sz="2800" dirty="0">
              <a:latin typeface="+mj-lt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6C7B6A-F453-4576-B42D-F431FD3C78A2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0833056" y="6356352"/>
            <a:ext cx="1358943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E4831DA-3BD4-4592-ABA3-CB3CADFB416E}" type="slidenum">
              <a:rPr lang="fr-CA" sz="2000" smtClean="0"/>
              <a:pPr>
                <a:defRPr/>
              </a:pPr>
              <a:t>3</a:t>
            </a:fld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86023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0" y="1230313"/>
            <a:ext cx="12192000" cy="1325562"/>
          </a:xfrm>
          <a:prstGeom prst="rect">
            <a:avLst/>
          </a:prstGeom>
        </p:spPr>
        <p:txBody>
          <a:bodyPr rtlCol="0">
            <a:normAutofit fontScale="90000"/>
          </a:bodyPr>
          <a:lstStyle/>
          <a:p>
            <a:pPr algn="ctr"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fr-CA" i="1" dirty="0"/>
              <a:t>États financiers 2022 </a:t>
            </a:r>
            <a:br>
              <a:rPr lang="fr-CA" i="1" dirty="0"/>
            </a:br>
            <a:r>
              <a:rPr lang="fr-CA" i="1" dirty="0"/>
              <a:t>Bilan</a:t>
            </a:r>
          </a:p>
        </p:txBody>
      </p:sp>
      <p:graphicFrame>
        <p:nvGraphicFramePr>
          <p:cNvPr id="5" name="Espace réservé du contenu 3">
            <a:extLst>
              <a:ext uri="{FF2B5EF4-FFF2-40B4-BE49-F238E27FC236}">
                <a16:creationId xmlns:a16="http://schemas.microsoft.com/office/drawing/2014/main" id="{65B24853-3294-400E-8BEE-DAE21DB2987E}"/>
              </a:ext>
            </a:extLst>
          </p:cNvPr>
          <p:cNvGraphicFramePr>
            <a:graphicFrameLocks noGrp="1"/>
          </p:cNvGraphicFramePr>
          <p:nvPr>
            <p:ph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92055106"/>
              </p:ext>
            </p:extLst>
          </p:nvPr>
        </p:nvGraphicFramePr>
        <p:xfrm>
          <a:off x="619125" y="2768017"/>
          <a:ext cx="10647289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0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8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Actif net au 31 décembre 2022                          </a:t>
                      </a:r>
                      <a:r>
                        <a:rPr lang="fr-CA" sz="2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</a:t>
                      </a:r>
                      <a:endParaRPr lang="fr-CA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b="0" baseline="0" dirty="0">
                          <a:solidFill>
                            <a:schemeClr val="tx1"/>
                          </a:solidFill>
                        </a:rPr>
                        <a:t>714 265 $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800" baseline="0" dirty="0">
                          <a:latin typeface="+mj-lt"/>
                        </a:rPr>
                        <a:t>Actif net au 31 décembre 2021</a:t>
                      </a:r>
                      <a:r>
                        <a:rPr lang="fr-CA" sz="2800" baseline="0" dirty="0"/>
                        <a:t>                          </a:t>
                      </a:r>
                      <a:r>
                        <a:rPr lang="fr-CA" sz="2800" dirty="0">
                          <a:sym typeface="Wingdings" panose="05000000000000000000" pitchFamily="2" charset="2"/>
                        </a:rPr>
                        <a:t></a:t>
                      </a:r>
                      <a:endParaRPr lang="fr-CA" sz="2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baseline="0" dirty="0"/>
                        <a:t>701 725 $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CA" sz="2800" baseline="0" dirty="0">
                          <a:latin typeface="+mj-lt"/>
                        </a:rPr>
                        <a:t>Augmentation de l'actif net de 1,8 % </a:t>
                      </a:r>
                      <a:r>
                        <a:rPr lang="fr-CA" sz="2000" baseline="0" dirty="0">
                          <a:latin typeface="+mj-lt"/>
                        </a:rPr>
                        <a:t>(Avoir de l'APRHQ)</a:t>
                      </a:r>
                      <a:r>
                        <a:rPr lang="fr-CA" sz="2800" baseline="0" dirty="0">
                          <a:latin typeface="+mj-lt"/>
                        </a:rPr>
                        <a:t>  </a:t>
                      </a:r>
                      <a:r>
                        <a:rPr lang="fr-CA" sz="2800" dirty="0">
                          <a:sym typeface="Wingdings" panose="05000000000000000000" pitchFamily="2" charset="2"/>
                        </a:rPr>
                        <a:t></a:t>
                      </a:r>
                      <a:endParaRPr lang="fr-CA" sz="2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baseline="0" dirty="0"/>
                        <a:t>12 540 $</a:t>
                      </a:r>
                    </a:p>
                    <a:p>
                      <a:pPr algn="ctr"/>
                      <a:r>
                        <a:rPr lang="fr-CA" sz="2400" baseline="0" dirty="0"/>
                        <a:t>+ 1,8 %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C46C7B6A-F453-4576-B42D-F431FD3C78A2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0833056" y="6356352"/>
            <a:ext cx="1358943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E4831DA-3BD4-4592-ABA3-CB3CADFB416E}" type="slidenum">
              <a:rPr lang="fr-CA" sz="2000" smtClean="0"/>
              <a:pPr>
                <a:defRPr/>
              </a:pPr>
              <a:t>4</a:t>
            </a:fld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4817158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38" id="{24B8BE07-8DB3-49CA-8067-4862915A891A}" vid="{DB9FC8A9-81C7-424A-9164-E5B5DBABAEA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12860</TotalTime>
  <Words>189</Words>
  <Application>Microsoft Office PowerPoint</Application>
  <PresentationFormat>Grand écran</PresentationFormat>
  <Paragraphs>51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Thème Office</vt:lpstr>
      <vt:lpstr>Présentation PowerPoint</vt:lpstr>
      <vt:lpstr>États financiers 2022 (faits saillants) État des résultats Détails des charges par fonctions / activités</vt:lpstr>
      <vt:lpstr>Présentation PowerPoint</vt:lpstr>
      <vt:lpstr>États financiers 2022  Bilan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</dc:title>
  <dc:creator>Jean-Francois Poliquin</dc:creator>
  <cp:lastModifiedBy>Marie-Andrée Cournoyer</cp:lastModifiedBy>
  <cp:revision>1128</cp:revision>
  <cp:lastPrinted>2016-10-13T16:10:18Z</cp:lastPrinted>
  <dcterms:created xsi:type="dcterms:W3CDTF">2015-09-14T19:00:07Z</dcterms:created>
  <dcterms:modified xsi:type="dcterms:W3CDTF">2023-04-28T13:45:54Z</dcterms:modified>
</cp:coreProperties>
</file>